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6" r:id="rId6"/>
    <p:sldId id="267" r:id="rId7"/>
    <p:sldId id="263" r:id="rId8"/>
    <p:sldId id="277" r:id="rId9"/>
    <p:sldId id="278" r:id="rId10"/>
    <p:sldId id="290" r:id="rId11"/>
    <p:sldId id="279" r:id="rId12"/>
    <p:sldId id="280" r:id="rId13"/>
    <p:sldId id="281" r:id="rId14"/>
    <p:sldId id="282" r:id="rId15"/>
    <p:sldId id="283" r:id="rId16"/>
    <p:sldId id="284" r:id="rId17"/>
    <p:sldId id="268" r:id="rId18"/>
    <p:sldId id="285" r:id="rId19"/>
    <p:sldId id="286" r:id="rId20"/>
    <p:sldId id="287" r:id="rId21"/>
    <p:sldId id="288" r:id="rId22"/>
    <p:sldId id="28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96" d="100"/>
          <a:sy n="96" d="100"/>
        </p:scale>
        <p:origin x="61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A00FFB-004C-4DD3-B844-919879EB20B3}" type="datetime1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1B7C63-1C5E-4750-B578-54929C1B486A}" type="datetime1">
              <a:rPr lang="fr-FR" noProof="0" smtClean="0"/>
              <a:t>15/10/2023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28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74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8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25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82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12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876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300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18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415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13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93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8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4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8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586344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510905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437615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562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188360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520636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379837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3760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255544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8" name="Espace réservé d’image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762795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rgbClr val="FFFFFF"/>
                </a:solidFill>
              </a:rPr>
              <a:t>Modifiez le style du titre</a:t>
            </a:r>
            <a:endParaRPr lang="fr-FR" noProof="0" dirty="0">
              <a:solidFill>
                <a:srgbClr val="FFFFFF"/>
              </a:solidFill>
            </a:endParaRP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19" name="Espace réservé d’image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0" name="Espace réservé d’image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fr-FR" noProof="0" dirty="0"/>
              <a:t>Cliquer pour ajouter du texte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68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6377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rgbClr val="FFFFFF"/>
                </a:solidFill>
              </a:rPr>
              <a:t>Modifiez le style du titre</a:t>
            </a:r>
          </a:p>
        </p:txBody>
      </p:sp>
      <p:sp>
        <p:nvSpPr>
          <p:cNvPr id="12" name="Espace réservé d’image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8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sz="6000" noProof="0"/>
              <a:t>Modifiez le style du titre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14" name="Espace réservé d’image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fr-FR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‹N°›</a:t>
            </a:fld>
            <a:endParaRPr lang="fr-FR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7183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Titre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136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sz="5400" noProof="0"/>
              <a:t>Modifiez le style du titre</a:t>
            </a:r>
          </a:p>
        </p:txBody>
      </p:sp>
      <p:sp>
        <p:nvSpPr>
          <p:cNvPr id="11" name="Sous-titr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accent1"/>
                </a:solidFill>
              </a:rPr>
              <a:t>Modifiez le style des sous-titres du masque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910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604498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263213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6541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49071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869073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615694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5969038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1131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16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09" y="322338"/>
            <a:ext cx="6815446" cy="2499213"/>
          </a:xfrm>
        </p:spPr>
        <p:txBody>
          <a:bodyPr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rtl="0"/>
            <a:r>
              <a:rPr lang="fr-FR" sz="66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Système de prévision et affrontement intelligent des catastrophes naturelles</a:t>
            </a:r>
            <a:endParaRPr lang="fr-FR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314E0393-FD00-B556-3936-D44D39698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656" r="15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04" y="269330"/>
            <a:ext cx="59453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Glissements de terrain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10</a:t>
            </a:fld>
            <a:endParaRPr lang="fr-FR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C221AB74-E339-E208-4CD7-F5E46FB48C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15" r="415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DFDF26D1-2957-46CC-A22E-63A5890989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5822" b="15822"/>
          <a:stretch>
            <a:fillRect/>
          </a:stretch>
        </p:blipFill>
        <p:spPr>
          <a:xfrm>
            <a:off x="0" y="3429000"/>
            <a:ext cx="7086600" cy="3429000"/>
          </a:xfrm>
        </p:spPr>
      </p:pic>
    </p:spTree>
    <p:extLst>
      <p:ext uri="{BB962C8B-B14F-4D97-AF65-F5344CB8AC3E}">
        <p14:creationId xmlns:p14="http://schemas.microsoft.com/office/powerpoint/2010/main" val="49219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23" y="278985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Spécification des problèmes de prédiction, de gestion et d’affrontement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11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5FE6953-7646-9A09-011C-668F9FD03B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3" b="503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93342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10" y="252481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Menaces côtières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12</a:t>
            </a:fld>
            <a:endParaRPr lang="fr-FR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61E22C84-B60A-B327-42BE-BF80164761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98533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Érosion côtières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13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059A4298-5AF9-AD32-BCEC-9C50BAA74B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312" r="26312"/>
          <a:stretch>
            <a:fillRect/>
          </a:stretch>
        </p:blipFill>
        <p:spPr>
          <a:xfrm>
            <a:off x="7086600" y="0"/>
            <a:ext cx="5105400" cy="7667625"/>
          </a:xfrm>
        </p:spPr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FB17F9F5-8604-8005-9B04-04E0DC7D83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808" b="6808"/>
          <a:stretch>
            <a:fillRect/>
          </a:stretch>
        </p:blipFill>
        <p:spPr>
          <a:xfrm>
            <a:off x="0" y="3738282"/>
            <a:ext cx="7086600" cy="3119717"/>
          </a:xfrm>
        </p:spPr>
      </p:pic>
    </p:spTree>
    <p:extLst>
      <p:ext uri="{BB962C8B-B14F-4D97-AF65-F5344CB8AC3E}">
        <p14:creationId xmlns:p14="http://schemas.microsoft.com/office/powerpoint/2010/main" val="95977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75030"/>
            <a:ext cx="3014869" cy="5068570"/>
          </a:xfrm>
        </p:spPr>
        <p:txBody>
          <a:bodyPr rtlCol="0">
            <a:normAutofit/>
          </a:bodyPr>
          <a:lstStyle/>
          <a:p>
            <a:pPr rtl="0"/>
            <a:r>
              <a:rPr lang="fr-FR" sz="28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Spécification des problèmes de prédiction, de gestion et d’affrontement</a:t>
            </a:r>
            <a:endParaRPr lang="fr-F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 dirty="0"/>
              <a:t>20XX</a:t>
            </a:r>
          </a:p>
        </p:txBody>
      </p:sp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fr-FR" smtClean="0"/>
              <a:pPr lvl="0" rtl="0"/>
              <a:t>14</a:t>
            </a:fld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F4AC49-0DA3-98C8-95A6-93552D8DEBF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663007" y="876300"/>
            <a:ext cx="7885410" cy="4749800"/>
          </a:xfrm>
        </p:spPr>
      </p:pic>
    </p:spTree>
    <p:extLst>
      <p:ext uri="{BB962C8B-B14F-4D97-AF65-F5344CB8AC3E}">
        <p14:creationId xmlns:p14="http://schemas.microsoft.com/office/powerpoint/2010/main" val="28348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Changements environnementaux à long terme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15</a:t>
            </a:fld>
            <a:endParaRPr lang="fr-FR"/>
          </a:p>
        </p:txBody>
      </p:sp>
      <p:pic>
        <p:nvPicPr>
          <p:cNvPr id="29" name="Espace réservé pour une image  28">
            <a:extLst>
              <a:ext uri="{FF2B5EF4-FFF2-40B4-BE49-F238E27FC236}">
                <a16:creationId xmlns:a16="http://schemas.microsoft.com/office/drawing/2014/main" id="{150A7D8D-5EAE-16D8-DEC9-F9484FB03F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00" b="1300"/>
          <a:stretch>
            <a:fillRect/>
          </a:stretch>
        </p:blipFill>
        <p:spPr>
          <a:xfrm>
            <a:off x="1941443" y="2291850"/>
            <a:ext cx="8507234" cy="4503888"/>
          </a:xfrm>
        </p:spPr>
      </p:pic>
    </p:spTree>
    <p:extLst>
      <p:ext uri="{BB962C8B-B14F-4D97-AF65-F5344CB8AC3E}">
        <p14:creationId xmlns:p14="http://schemas.microsoft.com/office/powerpoint/2010/main" val="231365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166" y="262705"/>
            <a:ext cx="59453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Sécheresse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16</a:t>
            </a:fld>
            <a:endParaRPr lang="fr-FR"/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79CCEDE5-C1CF-ED69-7A9E-17E3709637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612" r="30612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0FDB6197-4357-5CF7-8155-F650A86939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456" b="5456"/>
          <a:stretch>
            <a:fillRect/>
          </a:stretch>
        </p:blipFill>
        <p:spPr>
          <a:xfrm>
            <a:off x="0" y="3306763"/>
            <a:ext cx="7086600" cy="3551237"/>
          </a:xfrm>
        </p:spPr>
      </p:pic>
    </p:spTree>
    <p:extLst>
      <p:ext uri="{BB962C8B-B14F-4D97-AF65-F5344CB8AC3E}">
        <p14:creationId xmlns:p14="http://schemas.microsoft.com/office/powerpoint/2010/main" val="361161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98" y="136525"/>
            <a:ext cx="61426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Changements climatiques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17</a:t>
            </a:fld>
            <a:endParaRPr lang="fr-FR"/>
          </a:p>
        </p:txBody>
      </p:sp>
      <p:pic>
        <p:nvPicPr>
          <p:cNvPr id="33" name="Espace réservé pour une image  32">
            <a:extLst>
              <a:ext uri="{FF2B5EF4-FFF2-40B4-BE49-F238E27FC236}">
                <a16:creationId xmlns:a16="http://schemas.microsoft.com/office/drawing/2014/main" id="{41A1CA7A-5257-B631-1815-4230EB29E3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24" r="424"/>
          <a:stretch>
            <a:fillRect/>
          </a:stretch>
        </p:blipFill>
        <p:spPr>
          <a:xfrm>
            <a:off x="0" y="3119438"/>
            <a:ext cx="7086600" cy="3738562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3F3D150-A0F3-AE58-F88E-EF80CB4C78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5224" b="5224"/>
          <a:stretch>
            <a:fillRect/>
          </a:stretch>
        </p:blipFill>
        <p:spPr>
          <a:xfrm>
            <a:off x="7086600" y="0"/>
            <a:ext cx="5105400" cy="6858000"/>
          </a:xfrm>
        </p:spPr>
      </p:pic>
    </p:spTree>
    <p:extLst>
      <p:ext uri="{BB962C8B-B14F-4D97-AF65-F5344CB8AC3E}">
        <p14:creationId xmlns:p14="http://schemas.microsoft.com/office/powerpoint/2010/main" val="294896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797" y="136525"/>
            <a:ext cx="59453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40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Pollution environnementale</a:t>
            </a:r>
            <a:endParaRPr lang="fr-FR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18</a:t>
            </a:fld>
            <a:endParaRPr lang="fr-FR"/>
          </a:p>
        </p:txBody>
      </p:sp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8830E1DD-9E28-F425-3266-95555C1D63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874" r="4874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DA9234F4-DB7F-7833-217E-3841E10C4C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8194" b="8194"/>
          <a:stretch>
            <a:fillRect/>
          </a:stretch>
        </p:blipFill>
        <p:spPr>
          <a:xfrm>
            <a:off x="0" y="3002280"/>
            <a:ext cx="7106989" cy="3961524"/>
          </a:xfrm>
        </p:spPr>
      </p:pic>
    </p:spTree>
    <p:extLst>
      <p:ext uri="{BB962C8B-B14F-4D97-AF65-F5344CB8AC3E}">
        <p14:creationId xmlns:p14="http://schemas.microsoft.com/office/powerpoint/2010/main" val="57857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3" y="876300"/>
            <a:ext cx="2999231" cy="5068570"/>
          </a:xfrm>
        </p:spPr>
        <p:txBody>
          <a:bodyPr rtlCol="0">
            <a:normAutofit/>
          </a:bodyPr>
          <a:lstStyle/>
          <a:p>
            <a:pPr rtl="0"/>
            <a:r>
              <a:rPr lang="fr-FR" sz="28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Spécification des problèmes de prédiction, de gestion et d’affrontement</a:t>
            </a:r>
            <a:endParaRPr lang="fr-F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 dirty="0"/>
              <a:t>20XX</a:t>
            </a:r>
          </a:p>
        </p:txBody>
      </p:sp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06B786C7-B8F9-4072-AAAA-17258464D730}" type="slidenum">
              <a:rPr lang="fr-FR" smtClean="0"/>
              <a:pPr lvl="0" rtl="0"/>
              <a:t>19</a:t>
            </a:fld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F4AC49-0DA3-98C8-95A6-93552D8DEBF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663007" y="876300"/>
            <a:ext cx="7885410" cy="4749800"/>
          </a:xfrm>
        </p:spPr>
      </p:pic>
    </p:spTree>
    <p:extLst>
      <p:ext uri="{BB962C8B-B14F-4D97-AF65-F5344CB8AC3E}">
        <p14:creationId xmlns:p14="http://schemas.microsoft.com/office/powerpoint/2010/main" val="38230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34" y="776941"/>
            <a:ext cx="3209008" cy="3841442"/>
          </a:xfrm>
        </p:spPr>
        <p:txBody>
          <a:bodyPr rtlCol="0">
            <a:normAutofit/>
          </a:bodyPr>
          <a:lstStyle/>
          <a:p>
            <a:pPr rtl="0"/>
            <a:r>
              <a:rPr lang="fr-FR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Réalisé par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39379D5B-69AD-AC6B-2800-219A8EDA43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132" r="9132"/>
          <a:stretch>
            <a:fillRect/>
          </a:stretch>
        </p:blipFill>
        <p:spPr>
          <a:xfrm>
            <a:off x="4074696" y="9427"/>
            <a:ext cx="8117306" cy="3429000"/>
          </a:xfr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Franklin Gothic Demi" panose="020B0703020102020204" pitchFamily="34" charset="0"/>
              </a:rPr>
              <a:t>OUAFI </a:t>
            </a:r>
            <a:r>
              <a:rPr lang="fr-FR" dirty="0" err="1">
                <a:latin typeface="Franklin Gothic Demi" panose="020B0703020102020204" pitchFamily="34" charset="0"/>
              </a:rPr>
              <a:t>mohammed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zakaria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BENGUELLA </a:t>
            </a:r>
            <a:r>
              <a:rPr lang="fr-FR" dirty="0" err="1">
                <a:latin typeface="Franklin Gothic Demi" panose="020B0703020102020204" pitchFamily="34" charset="0"/>
              </a:rPr>
              <a:t>mehdi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oussama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MEZIANI </a:t>
            </a:r>
            <a:r>
              <a:rPr lang="fr-FR" dirty="0" err="1">
                <a:latin typeface="Franklin Gothic Demi" panose="020B0703020102020204" pitchFamily="34" charset="0"/>
              </a:rPr>
              <a:t>chaimaa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nadéra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BEHLOULI </a:t>
            </a:r>
            <a:r>
              <a:rPr lang="fr-FR" dirty="0" err="1">
                <a:latin typeface="Franklin Gothic Demi" panose="020B0703020102020204" pitchFamily="34" charset="0"/>
              </a:rPr>
              <a:t>zoubir</a:t>
            </a:r>
            <a:endParaRPr lang="fr-FR" dirty="0">
              <a:latin typeface="Franklin Gothic Demi" panose="020B0703020102020204" pitchFamily="34" charset="0"/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/>
              <a:t>20XX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40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pour votre attention</a:t>
            </a:r>
          </a:p>
        </p:txBody>
      </p:sp>
      <p:pic>
        <p:nvPicPr>
          <p:cNvPr id="52" name="Espace réservé d’image 51" descr="Image contenant le ciel, l’extérieur, la montagne, la nature, les étoile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/>
      </p:pic>
      <p:pic>
        <p:nvPicPr>
          <p:cNvPr id="58" name="Espace réservé d’image 57" descr="Image contenant la montagne, le ciel, l’extérieur, la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/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39F39FF-F5CB-4ACA-9B46-4CCF89ECA75F}" type="slidenum">
              <a:rPr lang="fr-FR" smtClean="0"/>
              <a:pPr lvl="0"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Phénomènes climatiques extrêmes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/>
              <a:t>3</a:t>
            </a:fld>
            <a:endParaRPr lang="fr-FR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741B098A-5A9C-5C94-9F7E-B90C3308C7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Inondation</a:t>
            </a:r>
          </a:p>
        </p:txBody>
      </p:sp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EBA24647-63E9-E4CE-E13B-716094CC6B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5318" b="25318"/>
          <a:stretch>
            <a:fillRect/>
          </a:stretch>
        </p:blipFill>
        <p:spPr/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4C11B283-BF51-03BF-43DF-A2F1E10832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849" r="21849"/>
          <a:stretch>
            <a:fillRect/>
          </a:stretch>
        </p:blipFill>
        <p:spPr/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CEA959BB-87F1-F588-918E-BF3609262A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5825" b="15825"/>
          <a:stretch>
            <a:fillRect/>
          </a:stretch>
        </p:blipFill>
        <p:spPr/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Tempêtes de sable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7AF887A4-5090-98E9-9151-1C2CABE93B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095" b="20095"/>
          <a:stretch>
            <a:fillRect/>
          </a:stretch>
        </p:blipFill>
        <p:spPr/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80C6FB1-F4AA-27F8-9334-13EF5FE733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429" r="12429"/>
          <a:stretch>
            <a:fillRect/>
          </a:stretch>
        </p:blipFill>
        <p:spPr/>
      </p:pic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3E7EA858-F4E0-6878-C92E-8A53D523CC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8134" b="18134"/>
          <a:stretch>
            <a:fillRect/>
          </a:stretch>
        </p:blipFill>
        <p:spPr/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7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28" y="845800"/>
            <a:ext cx="5945393" cy="2366683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Incendies de forêt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6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8CE655C-2689-5A0D-0870-2CCA57CF6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330" r="18330"/>
          <a:stretch>
            <a:fillRect/>
          </a:stretch>
        </p:blipFill>
        <p:spPr/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C9BE8CEC-19CF-2528-785B-81B44486AE1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5869" b="15869"/>
          <a:stretch>
            <a:fillRect/>
          </a:stretch>
        </p:blipFill>
        <p:spPr/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3887BB61-91C8-FC33-C51D-91BE74033C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68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23" y="278985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Spécification des problèmes de prédiction, de gestion et d’affrontement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7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5FE6953-7646-9A09-011C-668F9FD03B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3" b="503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53909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Phénomènes géophysiques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8</a:t>
            </a:fld>
            <a:endParaRPr lang="fr-FR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08665D05-04B4-18A3-7FFA-EB3FB506BF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00" b="5000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47418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Tremblements de terre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9</a:t>
            </a:fld>
            <a:endParaRPr lang="fr-FR"/>
          </a:p>
        </p:txBody>
      </p: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50E3B26C-8918-63CF-19EA-48230375DF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520" b="18520"/>
          <a:stretch>
            <a:fillRect/>
          </a:stretch>
        </p:blipFill>
        <p:spPr/>
      </p:pic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9E3320F0-0F4F-D441-91B9-EC15301538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2015" r="22015"/>
          <a:stretch>
            <a:fillRect/>
          </a:stretch>
        </p:blipFill>
        <p:spPr>
          <a:xfrm rot="5400000">
            <a:off x="6210300" y="876300"/>
            <a:ext cx="6858000" cy="5105400"/>
          </a:xfrm>
        </p:spPr>
      </p:pic>
    </p:spTree>
    <p:extLst>
      <p:ext uri="{BB962C8B-B14F-4D97-AF65-F5344CB8AC3E}">
        <p14:creationId xmlns:p14="http://schemas.microsoft.com/office/powerpoint/2010/main" val="2284947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172</TotalTime>
  <Words>206</Words>
  <Application>Microsoft Office PowerPoint</Application>
  <PresentationFormat>Grand écran</PresentationFormat>
  <Paragraphs>90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Calibri</vt:lpstr>
      <vt:lpstr>Century Gothic</vt:lpstr>
      <vt:lpstr>Century Gothic (En-têtes)</vt:lpstr>
      <vt:lpstr>Franklin Gothic Demi</vt:lpstr>
      <vt:lpstr>Maillage</vt:lpstr>
      <vt:lpstr>Système de prévision et affrontement intelligent des catastrophes naturelles</vt:lpstr>
      <vt:lpstr>Réalisé par</vt:lpstr>
      <vt:lpstr>Phénomènes climatiques extrêmes</vt:lpstr>
      <vt:lpstr>Inondation</vt:lpstr>
      <vt:lpstr>Tempêtes de sable</vt:lpstr>
      <vt:lpstr>Incendies de forêt</vt:lpstr>
      <vt:lpstr>Spécification des problèmes de prédiction, de gestion et d’affrontement</vt:lpstr>
      <vt:lpstr>Phénomènes géophysiques</vt:lpstr>
      <vt:lpstr>Tremblements de terre</vt:lpstr>
      <vt:lpstr>Glissements de terrain</vt:lpstr>
      <vt:lpstr>Spécification des problèmes de prédiction, de gestion et d’affrontement</vt:lpstr>
      <vt:lpstr>Menaces côtières</vt:lpstr>
      <vt:lpstr>Érosion côtières</vt:lpstr>
      <vt:lpstr>Spécification des problèmes de prédiction, de gestion et d’affrontement</vt:lpstr>
      <vt:lpstr>Changements environnementaux à long terme</vt:lpstr>
      <vt:lpstr>Sécheresse</vt:lpstr>
      <vt:lpstr>Changements climatiques</vt:lpstr>
      <vt:lpstr>Pollution environnementale</vt:lpstr>
      <vt:lpstr>Spécification des problèmes de prédiction, de gestion et d’affrontement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Spécification des catastrophes naturelles</dc:title>
  <dc:creator>Benguella Mehdi</dc:creator>
  <cp:lastModifiedBy>Zakaria Ouafi</cp:lastModifiedBy>
  <cp:revision>9</cp:revision>
  <dcterms:created xsi:type="dcterms:W3CDTF">2023-10-14T14:25:18Z</dcterms:created>
  <dcterms:modified xsi:type="dcterms:W3CDTF">2023-10-15T18:44:16Z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